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1"/>
  </p:notesMasterIdLst>
  <p:sldIdLst>
    <p:sldId id="256" r:id="rId2"/>
    <p:sldId id="257" r:id="rId3"/>
    <p:sldId id="263" r:id="rId4"/>
    <p:sldId id="261" r:id="rId5"/>
    <p:sldId id="259" r:id="rId6"/>
    <p:sldId id="264" r:id="rId7"/>
    <p:sldId id="276" r:id="rId8"/>
    <p:sldId id="265" r:id="rId9"/>
    <p:sldId id="269" r:id="rId10"/>
    <p:sldId id="270" r:id="rId11"/>
    <p:sldId id="271" r:id="rId12"/>
    <p:sldId id="277" r:id="rId13"/>
    <p:sldId id="278" r:id="rId14"/>
    <p:sldId id="272" r:id="rId15"/>
    <p:sldId id="274" r:id="rId16"/>
    <p:sldId id="280" r:id="rId17"/>
    <p:sldId id="281" r:id="rId18"/>
    <p:sldId id="275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8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27970-E98D-4EC9-A0C6-5ADE2FBFC0C2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4069B-1557-4B5C-AEE5-B1311FBD6583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294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71BB7A5-25ED-4F17-A802-C64F52DB4749}" type="datetimeFigureOut">
              <a:rPr lang="en-CA" smtClean="0"/>
              <a:t>29/11/2017</a:t>
            </a:fld>
            <a:endParaRPr lang="en-CA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211A7A0-3A24-48FC-B652-AFACBB02C7F1}" type="slidenum">
              <a:rPr lang="en-CA" smtClean="0"/>
              <a:t>‹#›</a:t>
            </a:fld>
            <a:endParaRPr lang="en-CA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45024"/>
            <a:ext cx="8305800" cy="114300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Robert </a:t>
            </a:r>
            <a:r>
              <a:rPr lang="en-CA" dirty="0" smtClean="0"/>
              <a:t>W. Sumner</a:t>
            </a:r>
          </a:p>
          <a:p>
            <a:r>
              <a:rPr lang="en-CA" dirty="0" smtClean="0"/>
              <a:t>Jovan </a:t>
            </a:r>
            <a:r>
              <a:rPr lang="en-CA" dirty="0"/>
              <a:t>Popovic </a:t>
            </a:r>
            <a:endParaRPr lang="en-CA" dirty="0" smtClean="0"/>
          </a:p>
          <a:p>
            <a:r>
              <a:rPr lang="en-CA" dirty="0" smtClean="0"/>
              <a:t>(Massachusetts </a:t>
            </a:r>
            <a:r>
              <a:rPr lang="en-CA" dirty="0"/>
              <a:t>Institute of </a:t>
            </a:r>
            <a:r>
              <a:rPr lang="en-CA" dirty="0" smtClean="0"/>
              <a:t>Technology)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CA" dirty="0"/>
              <a:t>Deformation Transfer for Triangle </a:t>
            </a:r>
            <a:r>
              <a:rPr lang="en-CA" dirty="0" smtClean="0"/>
              <a:t>Meshes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3491880" y="3068960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/>
              <a:t>SIGGRAPH 2004</a:t>
            </a:r>
            <a:endParaRPr lang="en-CA" sz="2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9600" y="5085184"/>
            <a:ext cx="8305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2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None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>
              <a:solidFill>
                <a:srgbClr val="002060"/>
              </a:solidFill>
            </a:endParaRPr>
          </a:p>
          <a:p>
            <a:r>
              <a:rPr lang="en-CA" dirty="0" smtClean="0">
                <a:solidFill>
                  <a:srgbClr val="002060"/>
                </a:solidFill>
              </a:rPr>
              <a:t>Presenter: Arjun Prakash</a:t>
            </a:r>
            <a:endParaRPr lang="en-CA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6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r>
              <a:rPr lang="en-CA" dirty="0" smtClean="0"/>
              <a:t>Affine transformation: Q + d</a:t>
            </a:r>
          </a:p>
          <a:p>
            <a:pPr lvl="1">
              <a:buFont typeface="Wingdings" pitchFamily="2" charset="2"/>
              <a:buChar char="Ø"/>
            </a:pPr>
            <a:r>
              <a:rPr lang="en-CA" dirty="0" smtClean="0"/>
              <a:t>Q -&gt; 3X3 matrix, d -&gt; Displacement vector</a:t>
            </a:r>
          </a:p>
          <a:p>
            <a:pPr marL="514350" indent="-457200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Modified Matrix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30" y="2780928"/>
            <a:ext cx="4655676" cy="623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645024"/>
            <a:ext cx="1428258" cy="51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85" y="4725144"/>
            <a:ext cx="3897630" cy="92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33" y="5877272"/>
            <a:ext cx="1613535" cy="47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99592" y="3472408"/>
            <a:ext cx="8229600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CA" sz="2800" dirty="0" smtClean="0"/>
              <a:t>Vi -&gt; Undeformed</a:t>
            </a:r>
            <a:r>
              <a:rPr lang="en-CA" sz="2800" dirty="0"/>
              <a:t> </a:t>
            </a:r>
            <a:r>
              <a:rPr lang="en-CA" sz="2800" dirty="0" smtClean="0"/>
              <a:t>Vertex</a:t>
            </a:r>
          </a:p>
          <a:p>
            <a:pPr>
              <a:buFont typeface="Wingdings" pitchFamily="2" charset="2"/>
              <a:buChar char="Ø"/>
            </a:pPr>
            <a:r>
              <a:rPr lang="en-CA" sz="2800" dirty="0" smtClean="0"/>
              <a:t>Ṽi -&gt; Deformed Vertex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09214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/>
              <a:t>In order to relate the source deformation to the target mesh </a:t>
            </a:r>
            <a:r>
              <a:rPr lang="en-CA" dirty="0" smtClean="0"/>
              <a:t>with the </a:t>
            </a:r>
            <a:r>
              <a:rPr lang="en-CA" dirty="0"/>
              <a:t>set of triangle indices </a:t>
            </a:r>
            <a:r>
              <a:rPr lang="en-CA" i="1" dirty="0"/>
              <a:t>T</a:t>
            </a:r>
            <a:r>
              <a:rPr lang="en-CA" dirty="0"/>
              <a:t>, the user supplies a </a:t>
            </a:r>
            <a:r>
              <a:rPr lang="en-CA" dirty="0" smtClean="0"/>
              <a:t>mapping </a:t>
            </a:r>
            <a:r>
              <a:rPr lang="en-CA" i="1" dirty="0" smtClean="0"/>
              <a:t>M </a:t>
            </a:r>
            <a:r>
              <a:rPr lang="en-CA" dirty="0" smtClean="0"/>
              <a:t>between the </a:t>
            </a:r>
            <a:r>
              <a:rPr lang="en-CA" dirty="0"/>
              <a:t>set indices for the source and target triangles</a:t>
            </a:r>
            <a:r>
              <a:rPr lang="en-CA" dirty="0" smtClean="0"/>
              <a:t>:</a:t>
            </a:r>
          </a:p>
          <a:p>
            <a:pPr algn="just"/>
            <a:endParaRPr lang="en-CA" dirty="0"/>
          </a:p>
          <a:p>
            <a:pPr algn="just"/>
            <a:endParaRPr lang="en-CA" dirty="0" smtClean="0"/>
          </a:p>
          <a:p>
            <a:pPr algn="just"/>
            <a:endParaRPr lang="en-CA" dirty="0" smtClean="0"/>
          </a:p>
          <a:p>
            <a:pPr algn="just"/>
            <a:r>
              <a:rPr lang="en-CA" dirty="0" smtClean="0"/>
              <a:t>This pair indicate that the Target triangle with index t</a:t>
            </a:r>
            <a:r>
              <a:rPr lang="en-CA" i="1" dirty="0" smtClean="0"/>
              <a:t>i </a:t>
            </a:r>
            <a:r>
              <a:rPr lang="en-CA" dirty="0" smtClean="0"/>
              <a:t>should deform like the Source </a:t>
            </a:r>
            <a:r>
              <a:rPr lang="en-CA" dirty="0"/>
              <a:t>t</a:t>
            </a:r>
            <a:r>
              <a:rPr lang="en-CA" dirty="0" smtClean="0"/>
              <a:t>riangle with index S</a:t>
            </a:r>
            <a:r>
              <a:rPr lang="en-CA" i="1" dirty="0" smtClean="0"/>
              <a:t>i.</a:t>
            </a:r>
            <a:endParaRPr lang="en-CA" i="1" dirty="0"/>
          </a:p>
          <a:p>
            <a:pPr algn="just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Pairing between source and Target Mesh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715122"/>
            <a:ext cx="40386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2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544960"/>
          </a:xfrm>
        </p:spPr>
        <p:txBody>
          <a:bodyPr>
            <a:noAutofit/>
          </a:bodyPr>
          <a:lstStyle/>
          <a:p>
            <a:pPr algn="just"/>
            <a:r>
              <a:rPr lang="en-CA" sz="2700" dirty="0"/>
              <a:t>There is non-transitional portion in the source transformation. So  for that we need a common vertex </a:t>
            </a:r>
            <a:r>
              <a:rPr lang="en-CA" sz="2700" dirty="0" smtClean="0"/>
              <a:t>between </a:t>
            </a:r>
            <a:r>
              <a:rPr lang="en-CA" sz="2700" dirty="0"/>
              <a:t>the source mesh and target mesh vertex</a:t>
            </a:r>
            <a:r>
              <a:rPr lang="en-CA" sz="2700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Shared Vertex</a:t>
            </a:r>
            <a:endParaRPr lang="en-CA" dirty="0"/>
          </a:p>
        </p:txBody>
      </p:sp>
      <p:pic>
        <p:nvPicPr>
          <p:cNvPr id="4" name="Picture 2" descr="D:\UCMerced\Extra papers CG\Mesh\fig\3-Figure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91" y="3789040"/>
            <a:ext cx="8915257" cy="220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93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123728" y="1556792"/>
            <a:ext cx="417646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325880" lvl="4" indent="0" algn="just">
              <a:buNone/>
            </a:pPr>
            <a:endParaRPr lang="en-CA" dirty="0"/>
          </a:p>
          <a:p>
            <a:pPr marL="0" indent="0" algn="just">
              <a:buNone/>
            </a:pPr>
            <a:r>
              <a:rPr lang="en-CA" dirty="0" smtClean="0"/>
              <a:t>	           Affine Transformation : Q + d</a:t>
            </a:r>
          </a:p>
          <a:p>
            <a:pPr algn="just"/>
            <a:endParaRPr lang="en-CA" dirty="0" smtClean="0"/>
          </a:p>
          <a:p>
            <a:pPr algn="just"/>
            <a:r>
              <a:rPr lang="en-CA" dirty="0" smtClean="0"/>
              <a:t>Figure A: ‘Q’ only encodes the change in orientation and size and not the positioning of the triangle relative to its neighbour.</a:t>
            </a:r>
          </a:p>
          <a:p>
            <a:pPr algn="just"/>
            <a:endParaRPr lang="en-CA" dirty="0" smtClean="0"/>
          </a:p>
          <a:p>
            <a:pPr algn="just"/>
            <a:r>
              <a:rPr lang="en-CA" dirty="0" smtClean="0"/>
              <a:t>Figure B: </a:t>
            </a:r>
            <a:r>
              <a:rPr lang="en-CA" dirty="0"/>
              <a:t>T</a:t>
            </a:r>
            <a:r>
              <a:rPr lang="en-CA" dirty="0" smtClean="0"/>
              <a:t>he </a:t>
            </a:r>
            <a:r>
              <a:rPr lang="en-CA" dirty="0" smtClean="0"/>
              <a:t>D</a:t>
            </a:r>
            <a:r>
              <a:rPr lang="en-CA" dirty="0" smtClean="0"/>
              <a:t>isplacement </a:t>
            </a:r>
            <a:r>
              <a:rPr lang="en-CA" dirty="0" smtClean="0"/>
              <a:t>vector </a:t>
            </a:r>
            <a:r>
              <a:rPr lang="en-CA" dirty="0" smtClean="0"/>
              <a:t>was also not used as </a:t>
            </a:r>
            <a:r>
              <a:rPr lang="en-CA" dirty="0" smtClean="0"/>
              <a:t>their lengths depend upon size and position of the shape.</a:t>
            </a:r>
          </a:p>
          <a:p>
            <a:pPr algn="just"/>
            <a:endParaRPr lang="en-CA" dirty="0"/>
          </a:p>
          <a:p>
            <a:pPr algn="just"/>
            <a:r>
              <a:rPr lang="en-CA" dirty="0" smtClean="0"/>
              <a:t>Figure C: In order to ensure the affine transformations, we require the shared vertex be transformed on the same place.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 smtClean="0"/>
              <a:t>Shared Vertex: For mapping at same position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5953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3331815"/>
            <a:ext cx="737235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Shared Vertex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11560" y="5662989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dirty="0" smtClean="0"/>
              <a:t>Figure: In </a:t>
            </a:r>
            <a:r>
              <a:rPr lang="en-CA" dirty="0"/>
              <a:t>order to maintain consistency, the </a:t>
            </a:r>
            <a:r>
              <a:rPr lang="en-CA" dirty="0" smtClean="0"/>
              <a:t>affine transformations for </a:t>
            </a:r>
            <a:r>
              <a:rPr lang="en-CA" dirty="0"/>
              <a:t>all triangles </a:t>
            </a:r>
            <a:r>
              <a:rPr lang="en-CA" dirty="0" smtClean="0"/>
              <a:t>that </a:t>
            </a:r>
            <a:r>
              <a:rPr lang="en-CA" dirty="0"/>
              <a:t>share vertex v must </a:t>
            </a:r>
            <a:r>
              <a:rPr lang="en-CA" dirty="0" smtClean="0"/>
              <a:t>transform v </a:t>
            </a:r>
            <a:r>
              <a:rPr lang="en-CA" dirty="0"/>
              <a:t>to the same position.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524000"/>
            <a:ext cx="8229600" cy="15449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l" rtl="0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rtl="0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sz="2400" dirty="0" smtClean="0"/>
              <a:t>Just to ensure affine transformations, when applied to target mesh, are consistent, we require that shared vertices be transformed at the same place.</a:t>
            </a:r>
          </a:p>
          <a:p>
            <a:pPr algn="just"/>
            <a:r>
              <a:rPr lang="en-CA" sz="2400" dirty="0" smtClean="0"/>
              <a:t>This step minimized the non-transitional component.</a:t>
            </a:r>
          </a:p>
        </p:txBody>
      </p:sp>
    </p:spTree>
    <p:extLst>
      <p:ext uri="{BB962C8B-B14F-4D97-AF65-F5344CB8AC3E}">
        <p14:creationId xmlns:p14="http://schemas.microsoft.com/office/powerpoint/2010/main" val="31492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84784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CA" sz="2400" dirty="0"/>
              <a:t>The input to </a:t>
            </a:r>
            <a:r>
              <a:rPr lang="en-CA" sz="2400" dirty="0" smtClean="0"/>
              <a:t>the algorithm is </a:t>
            </a:r>
            <a:r>
              <a:rPr lang="en-CA" sz="2400" dirty="0"/>
              <a:t>the reference </a:t>
            </a:r>
            <a:r>
              <a:rPr lang="en-CA" sz="2400" dirty="0" smtClean="0"/>
              <a:t>Cat mesh</a:t>
            </a:r>
            <a:r>
              <a:rPr lang="en-CA" sz="2400" dirty="0"/>
              <a:t>, the seven deformed C</a:t>
            </a:r>
            <a:r>
              <a:rPr lang="en-CA" sz="2400" dirty="0" smtClean="0"/>
              <a:t>at poses, the </a:t>
            </a:r>
            <a:r>
              <a:rPr lang="en-CA" sz="2400" dirty="0"/>
              <a:t>reference </a:t>
            </a:r>
            <a:r>
              <a:rPr lang="en-CA" sz="2400" dirty="0" smtClean="0"/>
              <a:t> Lion mesh</a:t>
            </a:r>
            <a:r>
              <a:rPr lang="en-CA" sz="2400" dirty="0"/>
              <a:t>, and the correspondence between the </a:t>
            </a:r>
            <a:r>
              <a:rPr lang="en-CA" sz="2400" dirty="0" smtClean="0"/>
              <a:t>two reference meshes.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CA" sz="2400" dirty="0" smtClean="0"/>
              <a:t>Given </a:t>
            </a:r>
            <a:r>
              <a:rPr lang="en-CA" sz="2400" dirty="0"/>
              <a:t>this data, deformation transfer </a:t>
            </a:r>
            <a:r>
              <a:rPr lang="en-CA" sz="2400" dirty="0" smtClean="0"/>
              <a:t>generates seven </a:t>
            </a:r>
            <a:r>
              <a:rPr lang="en-CA" sz="2400" dirty="0"/>
              <a:t>new </a:t>
            </a:r>
            <a:r>
              <a:rPr lang="en-CA" sz="2400" dirty="0" smtClean="0"/>
              <a:t>Lion poses </a:t>
            </a:r>
            <a:r>
              <a:rPr lang="en-CA" sz="2400" dirty="0"/>
              <a:t>by transferring the source deformations </a:t>
            </a:r>
            <a:r>
              <a:rPr lang="en-CA" sz="2400" dirty="0" smtClean="0"/>
              <a:t>onto the reference Lion.</a:t>
            </a:r>
            <a:endParaRPr lang="en-CA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3933056"/>
            <a:ext cx="766762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7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29" y="4077072"/>
            <a:ext cx="400158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31" y="4077072"/>
            <a:ext cx="3668787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576289"/>
          </a:xfrm>
        </p:spPr>
        <p:txBody>
          <a:bodyPr>
            <a:normAutofit/>
          </a:bodyPr>
          <a:lstStyle/>
          <a:p>
            <a:pPr algn="just"/>
            <a:r>
              <a:rPr lang="en-CA" sz="2700" dirty="0" smtClean="0"/>
              <a:t>The Camel mesh, consisting of </a:t>
            </a:r>
            <a:r>
              <a:rPr lang="en-CA" sz="2700" b="1" u="sng" dirty="0" smtClean="0"/>
              <a:t>21,887</a:t>
            </a:r>
            <a:r>
              <a:rPr lang="en-CA" sz="2700" dirty="0" smtClean="0"/>
              <a:t> Vertices and </a:t>
            </a:r>
            <a:r>
              <a:rPr lang="en-CA" sz="2700" b="1" u="sng" dirty="0" smtClean="0"/>
              <a:t>43,814</a:t>
            </a:r>
            <a:r>
              <a:rPr lang="en-CA" sz="2700" dirty="0" smtClean="0"/>
              <a:t> Triangles, required only </a:t>
            </a:r>
            <a:r>
              <a:rPr lang="en-CA" sz="2700" b="1" u="sng" dirty="0" smtClean="0"/>
              <a:t>1.559</a:t>
            </a:r>
            <a:r>
              <a:rPr lang="en-CA" sz="2700" dirty="0" smtClean="0"/>
              <a:t> seconds for factorization. </a:t>
            </a:r>
          </a:p>
          <a:p>
            <a:pPr algn="just"/>
            <a:r>
              <a:rPr lang="en-CA" sz="2700" dirty="0" smtClean="0"/>
              <a:t>And </a:t>
            </a:r>
            <a:r>
              <a:rPr lang="en-CA" sz="2700" b="1" u="sng" dirty="0" smtClean="0"/>
              <a:t>0.293</a:t>
            </a:r>
            <a:r>
              <a:rPr lang="en-CA" sz="2700" dirty="0" smtClean="0"/>
              <a:t> seconds on average to solve each retargeted pose.</a:t>
            </a:r>
            <a:endParaRPr lang="en-CA" sz="2700" dirty="0"/>
          </a:p>
        </p:txBody>
      </p:sp>
    </p:spTree>
    <p:extLst>
      <p:ext uri="{BB962C8B-B14F-4D97-AF65-F5344CB8AC3E}">
        <p14:creationId xmlns:p14="http://schemas.microsoft.com/office/powerpoint/2010/main" val="2806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</a:t>
            </a:r>
            <a:endParaRPr lang="en-CA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68015"/>
            <a:ext cx="8229600" cy="1122397"/>
          </a:xfrm>
        </p:spPr>
        <p:txBody>
          <a:bodyPr>
            <a:normAutofit/>
          </a:bodyPr>
          <a:lstStyle/>
          <a:p>
            <a:pPr algn="just"/>
            <a:r>
              <a:rPr lang="en-CA" sz="2700" dirty="0"/>
              <a:t>T</a:t>
            </a:r>
            <a:r>
              <a:rPr lang="en-CA" sz="2700" dirty="0" smtClean="0"/>
              <a:t>esting </a:t>
            </a:r>
            <a:r>
              <a:rPr lang="en-CA" sz="2700" dirty="0" smtClean="0"/>
              <a:t>was also done by Collapsing the horse</a:t>
            </a:r>
            <a:r>
              <a:rPr lang="en-CA" sz="2700" dirty="0" smtClean="0"/>
              <a:t>.</a:t>
            </a:r>
          </a:p>
          <a:p>
            <a:pPr marL="0" indent="0" algn="just">
              <a:buNone/>
            </a:pPr>
            <a:r>
              <a:rPr lang="en-CA" sz="2700" dirty="0" smtClean="0"/>
              <a:t>   (Show Video)</a:t>
            </a:r>
            <a:endParaRPr lang="en-CA" sz="27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4" y="2862421"/>
            <a:ext cx="8581073" cy="287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0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1467941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CA" sz="3000" dirty="0" smtClean="0"/>
              <a:t>This method was challenged by changing the skeleton structure of the target mesh. And as a conclusion the results were correct.</a:t>
            </a:r>
          </a:p>
        </p:txBody>
      </p:sp>
      <p:pic>
        <p:nvPicPr>
          <p:cNvPr id="4098" name="Picture 2" descr="D:\UCMerced\Extra papers CG\Mesh\fig\7-Figure8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9040"/>
            <a:ext cx="8790636" cy="22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7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Demonstration Video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323784"/>
              </p:ext>
            </p:extLst>
          </p:nvPr>
        </p:nvGraphicFramePr>
        <p:xfrm>
          <a:off x="3156808" y="2831671"/>
          <a:ext cx="2326329" cy="100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ackager Shell Object" showAsIcon="1" r:id="rId3" imgW="1133280" imgH="491040" progId="Package">
                  <p:embed/>
                </p:oleObj>
              </mc:Choice>
              <mc:Fallback>
                <p:oleObj name="Packager Shell Object" showAsIcon="1" r:id="rId3" imgW="113328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56808" y="2831671"/>
                        <a:ext cx="2326329" cy="100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60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CA" dirty="0" smtClean="0"/>
          </a:p>
          <a:p>
            <a:pPr marL="0" indent="0" algn="just">
              <a:buNone/>
            </a:pPr>
            <a:r>
              <a:rPr lang="en-CA" sz="2800" dirty="0" smtClean="0"/>
              <a:t>What is Deformation Transfer?</a:t>
            </a:r>
          </a:p>
          <a:p>
            <a:pPr marL="0" indent="0" algn="just">
              <a:buNone/>
            </a:pPr>
            <a:endParaRPr lang="en-CA" sz="2400" dirty="0" smtClean="0"/>
          </a:p>
          <a:p>
            <a:pPr algn="just">
              <a:buFont typeface="Wingdings" pitchFamily="2" charset="2"/>
              <a:buChar char="ü"/>
            </a:pPr>
            <a:r>
              <a:rPr lang="en-CA" sz="2400" dirty="0" smtClean="0"/>
              <a:t>It is the process of transferring deformations from the source mesh to target mesh, keeping the identity of the target mesh.</a:t>
            </a:r>
            <a:endParaRPr lang="en-CA" sz="2400" dirty="0"/>
          </a:p>
          <a:p>
            <a:pPr algn="just">
              <a:buFont typeface="Wingdings" pitchFamily="2" charset="2"/>
              <a:buChar char="ü"/>
            </a:pPr>
            <a:endParaRPr lang="en-CA" sz="2400" dirty="0" smtClean="0"/>
          </a:p>
          <a:p>
            <a:pPr algn="just">
              <a:buFont typeface="Wingdings" pitchFamily="2" charset="2"/>
              <a:buChar char="ü"/>
            </a:pPr>
            <a:r>
              <a:rPr lang="en-CA" sz="2400" dirty="0" smtClean="0"/>
              <a:t>Mapping facial expressions from one person to another or to a virtual model.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14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CA" sz="2800" dirty="0" smtClean="0"/>
          </a:p>
          <a:p>
            <a:pPr algn="just"/>
            <a:r>
              <a:rPr lang="en-CA" sz="2800" dirty="0"/>
              <a:t>C</a:t>
            </a:r>
            <a:r>
              <a:rPr lang="en-CA" sz="2800" dirty="0" smtClean="0"/>
              <a:t>opying deformations from </a:t>
            </a:r>
            <a:r>
              <a:rPr lang="en-CA" sz="2800" dirty="0"/>
              <a:t>one mesh onto another</a:t>
            </a:r>
            <a:r>
              <a:rPr lang="en-CA" sz="2800" dirty="0" smtClean="0"/>
              <a:t>.</a:t>
            </a:r>
          </a:p>
          <a:p>
            <a:pPr algn="just"/>
            <a:endParaRPr lang="en-CA" sz="2800" dirty="0" smtClean="0"/>
          </a:p>
          <a:p>
            <a:pPr algn="just"/>
            <a:r>
              <a:rPr lang="en-CA" sz="2800" dirty="0" smtClean="0"/>
              <a:t>The research is </a:t>
            </a:r>
            <a:r>
              <a:rPr lang="en-CA" sz="2800" dirty="0"/>
              <a:t>purely mesh-based </a:t>
            </a:r>
            <a:r>
              <a:rPr lang="en-CA" sz="2800" dirty="0" smtClean="0"/>
              <a:t>and does </a:t>
            </a:r>
            <a:r>
              <a:rPr lang="en-CA" sz="2800" dirty="0"/>
              <a:t>not require the two meshes to </a:t>
            </a:r>
            <a:r>
              <a:rPr lang="en-CA" sz="2800" dirty="0" smtClean="0"/>
              <a:t>have same </a:t>
            </a:r>
            <a:r>
              <a:rPr lang="en-CA" sz="2800" dirty="0"/>
              <a:t>number of </a:t>
            </a:r>
            <a:r>
              <a:rPr lang="en-CA" sz="2800" dirty="0" smtClean="0"/>
              <a:t>vertices or triangles.</a:t>
            </a: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Researched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46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en-CA" dirty="0" smtClean="0"/>
              <a:t>Application of Deformation Transfer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664593"/>
            <a:ext cx="9046695" cy="255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4581128"/>
            <a:ext cx="8640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dirty="0" smtClean="0"/>
              <a:t>Figure: </a:t>
            </a:r>
            <a:r>
              <a:rPr lang="en-CA" dirty="0"/>
              <a:t>Deformation transfer copies the deformations exhibited by a source </a:t>
            </a:r>
            <a:r>
              <a:rPr lang="en-CA" dirty="0" smtClean="0"/>
              <a:t> mesh </a:t>
            </a:r>
            <a:r>
              <a:rPr lang="en-CA" dirty="0"/>
              <a:t>onto a different target mesh. In this example, </a:t>
            </a:r>
            <a:r>
              <a:rPr lang="en-CA" dirty="0" smtClean="0"/>
              <a:t>deformations of </a:t>
            </a:r>
            <a:r>
              <a:rPr lang="en-CA" dirty="0"/>
              <a:t>the reference horse mesh </a:t>
            </a:r>
            <a:r>
              <a:rPr lang="en-CA" dirty="0" smtClean="0"/>
              <a:t>are transferred </a:t>
            </a:r>
            <a:r>
              <a:rPr lang="en-CA" dirty="0"/>
              <a:t>to the reference camel, generating seven new camel poses. Both gross </a:t>
            </a:r>
            <a:r>
              <a:rPr lang="en-CA" dirty="0" smtClean="0"/>
              <a:t>skeletal changes </a:t>
            </a:r>
            <a:r>
              <a:rPr lang="en-CA" dirty="0"/>
              <a:t>as well </a:t>
            </a:r>
            <a:r>
              <a:rPr lang="en-CA" dirty="0" smtClean="0"/>
              <a:t>as more </a:t>
            </a:r>
            <a:r>
              <a:rPr lang="en-CA" dirty="0"/>
              <a:t>subtle skin deformations are successfully reproduced.</a:t>
            </a:r>
          </a:p>
        </p:txBody>
      </p:sp>
    </p:spTree>
    <p:extLst>
      <p:ext uri="{BB962C8B-B14F-4D97-AF65-F5344CB8AC3E}">
        <p14:creationId xmlns:p14="http://schemas.microsoft.com/office/powerpoint/2010/main" val="1256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CA" dirty="0" smtClean="0"/>
              <a:t>Indicate the Source mesh and Target mesh.</a:t>
            </a:r>
          </a:p>
          <a:p>
            <a:pPr marL="514350" indent="-514350" algn="just">
              <a:buFont typeface="+mj-lt"/>
              <a:buAutoNum type="arabicPeriod"/>
            </a:pPr>
            <a:endParaRPr lang="en-CA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CA" dirty="0" smtClean="0"/>
              <a:t>Use Correspondence to build a map know as Correspondence map.</a:t>
            </a:r>
          </a:p>
          <a:p>
            <a:pPr marL="514350" indent="-514350" algn="just">
              <a:buFont typeface="+mj-lt"/>
              <a:buAutoNum type="arabicPeriod"/>
            </a:pPr>
            <a:endParaRPr lang="en-CA" dirty="0"/>
          </a:p>
          <a:p>
            <a:pPr marL="514350" indent="-514350" algn="just">
              <a:buFont typeface="+mj-lt"/>
              <a:buAutoNum type="arabicPeriod"/>
            </a:pPr>
            <a:r>
              <a:rPr lang="en-CA" dirty="0" smtClean="0"/>
              <a:t>Pairing is done between source vertices and target vertices.</a:t>
            </a:r>
          </a:p>
          <a:p>
            <a:pPr marL="514350" indent="-514350" algn="just">
              <a:buFont typeface="+mj-lt"/>
              <a:buAutoNum type="arabicPeriod"/>
            </a:pPr>
            <a:endParaRPr lang="en-CA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CA" dirty="0" smtClean="0"/>
              <a:t>Optimization is done to align triangles.</a:t>
            </a:r>
          </a:p>
          <a:p>
            <a:pPr marL="514350" indent="-514350" algn="just">
              <a:buFont typeface="+mj-lt"/>
              <a:buAutoNum type="arabicPeriod"/>
            </a:pPr>
            <a:endParaRPr lang="en-CA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CA" dirty="0" smtClean="0"/>
              <a:t>Find Correct coordinates of the Shared Vertex.</a:t>
            </a:r>
          </a:p>
          <a:p>
            <a:pPr marL="0" indent="0" algn="just">
              <a:buNone/>
            </a:pPr>
            <a:endParaRPr lang="en-CA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Implementation Approach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07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1905000"/>
          </a:xfrm>
        </p:spPr>
        <p:txBody>
          <a:bodyPr>
            <a:normAutofit/>
          </a:bodyPr>
          <a:lstStyle/>
          <a:p>
            <a:pPr algn="just"/>
            <a:r>
              <a:rPr lang="en-CA" dirty="0" smtClean="0"/>
              <a:t>Correspondence map is built between the triangles of the source mesh and the target mesh.</a:t>
            </a:r>
          </a:p>
          <a:p>
            <a:pPr algn="just"/>
            <a:r>
              <a:rPr lang="en-CA" dirty="0"/>
              <a:t>This is done by specifying a small set of vertex markers</a:t>
            </a:r>
            <a:r>
              <a:rPr lang="en-CA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Correspondence</a:t>
            </a:r>
            <a:endParaRPr lang="en-CA" dirty="0"/>
          </a:p>
        </p:txBody>
      </p:sp>
      <p:pic>
        <p:nvPicPr>
          <p:cNvPr id="4" name="Picture 2" descr="D:\UCMerced\Extra papers CG\Mesh\fig\4-Figure4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2" y="3429000"/>
            <a:ext cx="8640959" cy="243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Correspondence</a:t>
            </a:r>
            <a:endParaRPr lang="en-CA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97288"/>
          </a:xfrm>
        </p:spPr>
        <p:txBody>
          <a:bodyPr>
            <a:norm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CA" sz="2800" dirty="0"/>
              <a:t>With the aid of  correspondence map, An affine transformation is computed for each triangle of the source mesh, that takes the triangle from its original position to its deformed position. </a:t>
            </a:r>
            <a:endParaRPr lang="en-CA" sz="2800" dirty="0" smtClean="0"/>
          </a:p>
          <a:p>
            <a:pPr marL="457200" indent="-457200" algn="just">
              <a:buFont typeface="Arial" pitchFamily="34" charset="0"/>
              <a:buChar char="•"/>
            </a:pPr>
            <a:endParaRPr lang="en-CA" sz="2800" dirty="0" smtClean="0"/>
          </a:p>
          <a:p>
            <a:pPr marL="457200" indent="-457200" algn="just">
              <a:buFont typeface="Arial" pitchFamily="34" charset="0"/>
              <a:buChar char="•"/>
            </a:pPr>
            <a:r>
              <a:rPr lang="en-CA" sz="2800" dirty="0"/>
              <a:t>These affine transformations, together with the correspondence, specify the ideal change in </a:t>
            </a:r>
            <a:r>
              <a:rPr lang="en-CA" sz="2800" b="1" i="1" u="sng" dirty="0"/>
              <a:t>Orientation, Scale, and Skew</a:t>
            </a:r>
            <a:r>
              <a:rPr lang="en-CA" sz="2800" dirty="0"/>
              <a:t> of each triangle of the target shape</a:t>
            </a:r>
            <a:r>
              <a:rPr lang="en-CA" sz="2800" dirty="0" smtClean="0"/>
              <a:t>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2102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49079"/>
          </a:xfrm>
        </p:spPr>
        <p:txBody>
          <a:bodyPr>
            <a:normAutofit fontScale="92500"/>
          </a:bodyPr>
          <a:lstStyle/>
          <a:p>
            <a:pPr algn="just"/>
            <a:endParaRPr lang="en-CA" dirty="0" smtClean="0"/>
          </a:p>
          <a:p>
            <a:pPr algn="just"/>
            <a:r>
              <a:rPr lang="en-CA" dirty="0" smtClean="0"/>
              <a:t>Transformations </a:t>
            </a:r>
            <a:r>
              <a:rPr lang="en-CA" dirty="0"/>
              <a:t>will not, in general, be consistent with respect </a:t>
            </a:r>
            <a:r>
              <a:rPr lang="en-CA" dirty="0" smtClean="0"/>
              <a:t>to one another.</a:t>
            </a:r>
          </a:p>
          <a:p>
            <a:pPr algn="just"/>
            <a:endParaRPr lang="en-CA" dirty="0" smtClean="0"/>
          </a:p>
          <a:p>
            <a:pPr algn="just"/>
            <a:r>
              <a:rPr lang="en-CA" dirty="0" smtClean="0"/>
              <a:t>If Affine transformations are applied </a:t>
            </a:r>
            <a:r>
              <a:rPr lang="en-CA" dirty="0"/>
              <a:t>directly without </a:t>
            </a:r>
            <a:r>
              <a:rPr lang="en-CA" dirty="0" smtClean="0"/>
              <a:t>modification</a:t>
            </a:r>
            <a:r>
              <a:rPr lang="en-CA" dirty="0"/>
              <a:t>, the </a:t>
            </a:r>
            <a:r>
              <a:rPr lang="en-CA" dirty="0" smtClean="0"/>
              <a:t>transformations would </a:t>
            </a:r>
            <a:r>
              <a:rPr lang="en-CA" b="1" u="sng" dirty="0"/>
              <a:t>not</a:t>
            </a:r>
            <a:r>
              <a:rPr lang="en-CA" dirty="0"/>
              <a:t> preserve the connectedness of the target mesh</a:t>
            </a:r>
            <a:r>
              <a:rPr lang="en-CA" dirty="0" smtClean="0"/>
              <a:t>.</a:t>
            </a:r>
          </a:p>
          <a:p>
            <a:pPr algn="just"/>
            <a:endParaRPr lang="en-CA" dirty="0"/>
          </a:p>
          <a:p>
            <a:pPr algn="just"/>
            <a:r>
              <a:rPr lang="en-CA" dirty="0" smtClean="0"/>
              <a:t>There is non-transitional portion of each Affine Transformation that manages the change of orientation.</a:t>
            </a:r>
          </a:p>
          <a:p>
            <a:pPr marL="0" indent="0" algn="just"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Non-Transitional Portion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1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dirty="0" smtClean="0"/>
              <a:t>The </a:t>
            </a:r>
            <a:r>
              <a:rPr lang="en-CA" dirty="0"/>
              <a:t>three vertices </a:t>
            </a:r>
            <a:r>
              <a:rPr lang="en-CA" dirty="0" smtClean="0"/>
              <a:t>of a triangle during deformation </a:t>
            </a:r>
            <a:r>
              <a:rPr lang="en-CA" dirty="0"/>
              <a:t>do not fully determine </a:t>
            </a:r>
            <a:r>
              <a:rPr lang="en-CA" dirty="0" smtClean="0"/>
              <a:t>the affine </a:t>
            </a:r>
            <a:r>
              <a:rPr lang="en-CA" dirty="0"/>
              <a:t>transformation since they do </a:t>
            </a:r>
            <a:r>
              <a:rPr lang="en-CA" dirty="0" smtClean="0"/>
              <a:t>not establish </a:t>
            </a:r>
            <a:r>
              <a:rPr lang="en-CA" dirty="0"/>
              <a:t>how the space </a:t>
            </a:r>
            <a:r>
              <a:rPr lang="en-CA" dirty="0" smtClean="0"/>
              <a:t>perpendicular to </a:t>
            </a:r>
            <a:r>
              <a:rPr lang="en-CA" dirty="0"/>
              <a:t>the triangle deforms. </a:t>
            </a:r>
            <a:endParaRPr lang="en-CA" dirty="0" smtClean="0"/>
          </a:p>
          <a:p>
            <a:pPr algn="just"/>
            <a:endParaRPr lang="en-CA" dirty="0" smtClean="0"/>
          </a:p>
          <a:p>
            <a:pPr algn="just"/>
            <a:r>
              <a:rPr lang="en-CA" dirty="0" smtClean="0"/>
              <a:t>To </a:t>
            </a:r>
            <a:r>
              <a:rPr lang="en-CA" dirty="0"/>
              <a:t>resolve this issue, we add </a:t>
            </a:r>
            <a:r>
              <a:rPr lang="en-CA" dirty="0" smtClean="0"/>
              <a:t>a fourth </a:t>
            </a:r>
            <a:r>
              <a:rPr lang="en-CA" dirty="0"/>
              <a:t>vertex in the direction </a:t>
            </a:r>
            <a:r>
              <a:rPr lang="en-CA" b="1" dirty="0"/>
              <a:t>perpendicular to the triangle</a:t>
            </a:r>
            <a:r>
              <a:rPr lang="en-CA" b="1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Preserving Connectedness</a:t>
            </a:r>
            <a:endParaRPr lang="en-C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8380010" cy="53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62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1714</TotalTime>
  <Words>708</Words>
  <Application>Microsoft Office PowerPoint</Application>
  <PresentationFormat>On-screen Show (4:3)</PresentationFormat>
  <Paragraphs>87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Paper</vt:lpstr>
      <vt:lpstr>Packager Shell Object</vt:lpstr>
      <vt:lpstr>Deformation Transfer for Triangle Meshes</vt:lpstr>
      <vt:lpstr>Introduction</vt:lpstr>
      <vt:lpstr>What is Researched</vt:lpstr>
      <vt:lpstr>Application of Deformation Transfer</vt:lpstr>
      <vt:lpstr>Research Implementation Approach</vt:lpstr>
      <vt:lpstr>Correspondence</vt:lpstr>
      <vt:lpstr>Correspondence</vt:lpstr>
      <vt:lpstr>Non-Transitional Portion</vt:lpstr>
      <vt:lpstr>Preserving Connectedness</vt:lpstr>
      <vt:lpstr>Modified Matrix</vt:lpstr>
      <vt:lpstr>Pairing between source and Target Mesh</vt:lpstr>
      <vt:lpstr>Shared Vertex</vt:lpstr>
      <vt:lpstr>Shared Vertex: For mapping at same position</vt:lpstr>
      <vt:lpstr>Shared Vertex</vt:lpstr>
      <vt:lpstr>Result</vt:lpstr>
      <vt:lpstr>Result</vt:lpstr>
      <vt:lpstr>Result</vt:lpstr>
      <vt:lpstr>Conclusion</vt:lpstr>
      <vt:lpstr>Demonstration Video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Deformation Transfer for Triangle Meshes</dc:title>
  <dc:creator>Daman Prakash</dc:creator>
  <cp:lastModifiedBy>Daman Prakash</cp:lastModifiedBy>
  <cp:revision>55</cp:revision>
  <dcterms:created xsi:type="dcterms:W3CDTF">2017-11-24T06:35:56Z</dcterms:created>
  <dcterms:modified xsi:type="dcterms:W3CDTF">2017-11-29T20:02:17Z</dcterms:modified>
</cp:coreProperties>
</file>